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4" r:id="rId3"/>
    <p:sldId id="262" r:id="rId4"/>
    <p:sldId id="265" r:id="rId5"/>
    <p:sldId id="266" r:id="rId6"/>
    <p:sldId id="273" r:id="rId7"/>
    <p:sldId id="267" r:id="rId8"/>
    <p:sldId id="268" r:id="rId9"/>
    <p:sldId id="269" r:id="rId10"/>
    <p:sldId id="275"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6831"/>
  </p:normalViewPr>
  <p:slideViewPr>
    <p:cSldViewPr snapToGrid="0" snapToObjects="1">
      <p:cViewPr>
        <p:scale>
          <a:sx n="122" d="100"/>
          <a:sy n="122" d="100"/>
        </p:scale>
        <p:origin x="-6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E1E11CB-F605-5246-ACEC-08E72CC30829}"/>
              </a:ext>
            </a:extLst>
          </p:cNvPr>
          <p:cNvSpPr>
            <a:spLocks noGrp="1"/>
          </p:cNvSpPr>
          <p:nvPr>
            <p:ph type="title"/>
          </p:nvPr>
        </p:nvSpPr>
        <p:spPr>
          <a:xfrm>
            <a:off x="467005" y="1379278"/>
            <a:ext cx="481989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10" name="Google Shape;29;p6">
            <a:extLst>
              <a:ext uri="{FF2B5EF4-FFF2-40B4-BE49-F238E27FC236}">
                <a16:creationId xmlns:a16="http://schemas.microsoft.com/office/drawing/2014/main" xmlns="" id="{AB9E2C1D-A1D2-4341-A805-63FBF4CABB8F}"/>
              </a:ext>
            </a:extLst>
          </p:cNvPr>
          <p:cNvSpPr txBox="1">
            <a:spLocks noGrp="1"/>
          </p:cNvSpPr>
          <p:nvPr>
            <p:ph type="body" idx="1"/>
          </p:nvPr>
        </p:nvSpPr>
        <p:spPr>
          <a:xfrm>
            <a:off x="485123" y="2704841"/>
            <a:ext cx="4021137" cy="2323869"/>
          </a:xfrm>
          <a:prstGeom prst="rect">
            <a:avLst/>
          </a:prstGeom>
          <a:noFill/>
          <a:ln>
            <a:noFill/>
          </a:ln>
        </p:spPr>
        <p:txBody>
          <a:bodyPr spcFirstLastPara="1" wrap="square" lIns="91425" tIns="45700" rIns="91425" bIns="45700" anchor="t" anchorCtr="0">
            <a:noAutofit/>
          </a:bodyPr>
          <a:lstStyle>
            <a:lvl1pPr marL="400050" lvl="0" indent="-285750" algn="l">
              <a:spcBef>
                <a:spcPts val="360"/>
              </a:spcBef>
              <a:spcAft>
                <a:spcPts val="0"/>
              </a:spcAft>
              <a:buClr>
                <a:schemeClr val="bg1"/>
              </a:buClr>
              <a:buSzPts val="1800"/>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94009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68B3D-46A9-384A-A6F5-193AC547F9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341C368-D9D6-5443-89A2-AC260876B0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16E041-BD42-1E44-A209-7D1A84A944C9}"/>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5" name="Footer Placeholder 4">
            <a:extLst>
              <a:ext uri="{FF2B5EF4-FFF2-40B4-BE49-F238E27FC236}">
                <a16:creationId xmlns:a16="http://schemas.microsoft.com/office/drawing/2014/main" xmlns="" id="{839539C6-B174-0A46-BC25-048DFDAC05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FD2BF3F-BC06-1949-A827-4BCB65FAFA0C}"/>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186771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4E4BDF-6B2A-9649-900A-564A477D7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576259-0D1D-EE4F-8636-842EB923FB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CB50B4-55C5-9640-B0FE-4DA33366A8AE}"/>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5" name="Footer Placeholder 4">
            <a:extLst>
              <a:ext uri="{FF2B5EF4-FFF2-40B4-BE49-F238E27FC236}">
                <a16:creationId xmlns:a16="http://schemas.microsoft.com/office/drawing/2014/main" xmlns="" id="{2766FD6D-981E-3849-9081-3CF0E59247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6EE106C-6264-6A49-A480-60B2AE86F036}"/>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349895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Google Shape;27;p6">
            <a:extLst>
              <a:ext uri="{FF2B5EF4-FFF2-40B4-BE49-F238E27FC236}">
                <a16:creationId xmlns:a16="http://schemas.microsoft.com/office/drawing/2014/main" xmlns="" id="{A5F93DD9-C923-6744-9DD6-D525F04B8619}"/>
              </a:ext>
            </a:extLst>
          </p:cNvPr>
          <p:cNvSpPr txBox="1">
            <a:spLocks noGrp="1"/>
          </p:cNvSpPr>
          <p:nvPr>
            <p:ph type="title"/>
          </p:nvPr>
        </p:nvSpPr>
        <p:spPr>
          <a:xfrm>
            <a:off x="457199" y="274639"/>
            <a:ext cx="11296997"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sz="4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Google Shape;29;p6">
            <a:extLst>
              <a:ext uri="{FF2B5EF4-FFF2-40B4-BE49-F238E27FC236}">
                <a16:creationId xmlns:a16="http://schemas.microsoft.com/office/drawing/2014/main" xmlns="" id="{67D33103-429B-9747-A866-48FB8D41632A}"/>
              </a:ext>
            </a:extLst>
          </p:cNvPr>
          <p:cNvSpPr txBox="1">
            <a:spLocks noGrp="1"/>
          </p:cNvSpPr>
          <p:nvPr>
            <p:ph type="body" idx="1"/>
          </p:nvPr>
        </p:nvSpPr>
        <p:spPr>
          <a:xfrm>
            <a:off x="457201" y="1574800"/>
            <a:ext cx="3566160" cy="40560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panose="020B0604020202020204" pitchFamily="34" charset="0"/>
                <a:cs typeface="Arial" panose="020B060402020202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1" name="Google Shape;30;p6">
            <a:extLst>
              <a:ext uri="{FF2B5EF4-FFF2-40B4-BE49-F238E27FC236}">
                <a16:creationId xmlns:a16="http://schemas.microsoft.com/office/drawing/2014/main" xmlns="" id="{0DC6F153-A31E-2D42-89F8-CD8AC3A8AF32}"/>
              </a:ext>
            </a:extLst>
          </p:cNvPr>
          <p:cNvSpPr txBox="1">
            <a:spLocks noGrp="1"/>
          </p:cNvSpPr>
          <p:nvPr>
            <p:ph type="body" idx="2"/>
          </p:nvPr>
        </p:nvSpPr>
        <p:spPr>
          <a:xfrm>
            <a:off x="4314031" y="1574800"/>
            <a:ext cx="3563937" cy="40560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panose="020B0604020202020204" pitchFamily="34" charset="0"/>
                <a:cs typeface="Arial" panose="020B060402020202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3" name="Google Shape;30;p6">
            <a:extLst>
              <a:ext uri="{FF2B5EF4-FFF2-40B4-BE49-F238E27FC236}">
                <a16:creationId xmlns:a16="http://schemas.microsoft.com/office/drawing/2014/main" xmlns="" id="{B85AF582-6B4D-B24B-91D1-F2856F691BD3}"/>
              </a:ext>
            </a:extLst>
          </p:cNvPr>
          <p:cNvSpPr txBox="1">
            <a:spLocks noGrp="1"/>
          </p:cNvSpPr>
          <p:nvPr>
            <p:ph type="body" idx="11"/>
          </p:nvPr>
        </p:nvSpPr>
        <p:spPr>
          <a:xfrm>
            <a:off x="8192482" y="1574800"/>
            <a:ext cx="3561714" cy="40560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panose="020B0604020202020204" pitchFamily="34" charset="0"/>
                <a:cs typeface="Arial" panose="020B060402020202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83651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AFE58-B151-EC4B-ADFA-D30761C94C3F}"/>
              </a:ext>
            </a:extLst>
          </p:cNvPr>
          <p:cNvSpPr>
            <a:spLocks noGrp="1"/>
          </p:cNvSpPr>
          <p:nvPr>
            <p:ph type="title"/>
          </p:nvPr>
        </p:nvSpPr>
        <p:spPr>
          <a:xfrm>
            <a:off x="473826" y="382386"/>
            <a:ext cx="11288684" cy="1175410"/>
          </a:xfrm>
        </p:spPr>
        <p:txBody>
          <a:bodyPr anchor="t">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95005E46-0394-7C44-9564-78E37CFBE525}"/>
              </a:ext>
            </a:extLst>
          </p:cNvPr>
          <p:cNvSpPr>
            <a:spLocks noGrp="1"/>
          </p:cNvSpPr>
          <p:nvPr>
            <p:ph type="body" idx="1"/>
          </p:nvPr>
        </p:nvSpPr>
        <p:spPr>
          <a:xfrm>
            <a:off x="473826" y="1670858"/>
            <a:ext cx="11288684" cy="3682538"/>
          </a:xfrm>
        </p:spPr>
        <p:txBody>
          <a:bodyPr>
            <a:normAutofit/>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8776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B6609-35C3-3846-B158-D174633A4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E4BFD2-125A-0049-B88B-48E828C53A7F}"/>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8A3A50C5-9CED-3044-BCEB-3E77457850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821DE0C-6108-D34B-A974-FC51D0A847DA}"/>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6" name="Footer Placeholder 5">
            <a:extLst>
              <a:ext uri="{FF2B5EF4-FFF2-40B4-BE49-F238E27FC236}">
                <a16:creationId xmlns:a16="http://schemas.microsoft.com/office/drawing/2014/main" xmlns="" id="{7E0DE34A-7D78-164F-91D1-8C59EE8988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4EC18E1-B3C8-524C-8999-50B8E1C26073}"/>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7898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167E9-FFA4-8548-8019-1031C6EAE2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9EC023-01DD-DF4E-AA88-624223103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B1DCDBF-3FC4-4948-AAE5-FD4B4F62C9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EE7F0C-F437-5E4A-8D3C-97260141A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FF0E3D5-978C-E146-A2D1-7EC958AD70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DC85525-9DB1-9246-AF4A-1F8C6A19F6C0}"/>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8" name="Footer Placeholder 7">
            <a:extLst>
              <a:ext uri="{FF2B5EF4-FFF2-40B4-BE49-F238E27FC236}">
                <a16:creationId xmlns:a16="http://schemas.microsoft.com/office/drawing/2014/main" xmlns="" id="{2C406E05-2314-924F-84AC-E8D5BA7D69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B5B586E-652D-A24A-BFA3-9014A52B99F7}"/>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211947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3B60E-710B-9E41-A50D-1804EF7C9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E41FF2-6C75-A94D-93C0-8191B5EC8D2C}"/>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4" name="Footer Placeholder 3">
            <a:extLst>
              <a:ext uri="{FF2B5EF4-FFF2-40B4-BE49-F238E27FC236}">
                <a16:creationId xmlns:a16="http://schemas.microsoft.com/office/drawing/2014/main" xmlns="" id="{A2A0957C-F902-F74D-8F92-539F1E161B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0EA3D34-1C9F-9443-B78F-6B2F62BBC687}"/>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17193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7CD172-D5DE-F445-8595-A4BF19A7D802}"/>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3" name="Footer Placeholder 2">
            <a:extLst>
              <a:ext uri="{FF2B5EF4-FFF2-40B4-BE49-F238E27FC236}">
                <a16:creationId xmlns:a16="http://schemas.microsoft.com/office/drawing/2014/main" xmlns="" id="{BACBF266-7961-3544-9FDB-7296BEC26A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54997D3-D581-6449-8399-8BCDB64AE025}"/>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206116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D4D7B-41A3-8944-92AE-B17280062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D82A3D2-C947-AF43-B30E-722B52A19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6BCB5F-FF46-524D-8553-FF53B576D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0FA20EB-2C69-8B41-98BE-EA807DEB7640}"/>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6" name="Footer Placeholder 5">
            <a:extLst>
              <a:ext uri="{FF2B5EF4-FFF2-40B4-BE49-F238E27FC236}">
                <a16:creationId xmlns:a16="http://schemas.microsoft.com/office/drawing/2014/main" xmlns="" id="{1681FD73-BC64-FC42-A057-1BA372C6B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1611F3E-2155-6F43-A2E5-41724EBD9707}"/>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37561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B0CA4-722D-D64D-B7E9-D33FB7CDF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A45A4B4-85D4-CE46-A6FE-EB23FE470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4B4640BF-A59C-E94B-A09B-2B0AA8942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42B4D9C-5693-9E45-8DB4-C6D6BD320816}"/>
              </a:ext>
            </a:extLst>
          </p:cNvPr>
          <p:cNvSpPr>
            <a:spLocks noGrp="1"/>
          </p:cNvSpPr>
          <p:nvPr>
            <p:ph type="dt" sz="half" idx="10"/>
          </p:nvPr>
        </p:nvSpPr>
        <p:spPr/>
        <p:txBody>
          <a:bodyPr/>
          <a:lstStyle/>
          <a:p>
            <a:fld id="{4139EE47-A1E3-E045-8AC4-428EF6E083F7}" type="datetimeFigureOut">
              <a:rPr lang="en-US" smtClean="0"/>
              <a:t>7/14/2020</a:t>
            </a:fld>
            <a:endParaRPr lang="en-US" dirty="0"/>
          </a:p>
        </p:txBody>
      </p:sp>
      <p:sp>
        <p:nvSpPr>
          <p:cNvPr id="6" name="Footer Placeholder 5">
            <a:extLst>
              <a:ext uri="{FF2B5EF4-FFF2-40B4-BE49-F238E27FC236}">
                <a16:creationId xmlns:a16="http://schemas.microsoft.com/office/drawing/2014/main" xmlns="" id="{F835C38B-E94B-D341-916D-51ADDF02CB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D57C243-AFE2-124B-A50B-EBC73EE73BA2}"/>
              </a:ext>
            </a:extLst>
          </p:cNvPr>
          <p:cNvSpPr>
            <a:spLocks noGrp="1"/>
          </p:cNvSpPr>
          <p:nvPr>
            <p:ph type="sldNum" sz="quarter" idx="12"/>
          </p:nvPr>
        </p:nvSpPr>
        <p:spPr/>
        <p:txBody>
          <a:bodyPr/>
          <a:lstStyle/>
          <a:p>
            <a:fld id="{79B19AC6-2677-DC4B-91DB-58F53EA726B1}" type="slidenum">
              <a:rPr lang="en-US" smtClean="0"/>
              <a:t>‹#›</a:t>
            </a:fld>
            <a:endParaRPr lang="en-US" dirty="0"/>
          </a:p>
        </p:txBody>
      </p:sp>
    </p:spTree>
    <p:extLst>
      <p:ext uri="{BB962C8B-B14F-4D97-AF65-F5344CB8AC3E}">
        <p14:creationId xmlns:p14="http://schemas.microsoft.com/office/powerpoint/2010/main" val="82908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C7A0731-7AC2-704A-A8BF-B5FCF67D1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993458A-8055-3947-B601-D4CF15142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45CE5C-0DE0-5545-9B89-1F9447EAC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9EE47-A1E3-E045-8AC4-428EF6E083F7}" type="datetimeFigureOut">
              <a:rPr lang="en-US" smtClean="0"/>
              <a:t>7/14/2020</a:t>
            </a:fld>
            <a:endParaRPr lang="en-US" dirty="0"/>
          </a:p>
        </p:txBody>
      </p:sp>
      <p:sp>
        <p:nvSpPr>
          <p:cNvPr id="5" name="Footer Placeholder 4">
            <a:extLst>
              <a:ext uri="{FF2B5EF4-FFF2-40B4-BE49-F238E27FC236}">
                <a16:creationId xmlns:a16="http://schemas.microsoft.com/office/drawing/2014/main" xmlns="" id="{8DDFE6CB-0692-2F40-AACE-91EBCFAA0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E8289AFE-1E00-9749-A552-E268562B1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9AC6-2677-DC4B-91DB-58F53EA726B1}" type="slidenum">
              <a:rPr lang="en-US" smtClean="0"/>
              <a:t>‹#›</a:t>
            </a:fld>
            <a:endParaRPr lang="en-US" dirty="0"/>
          </a:p>
        </p:txBody>
      </p:sp>
    </p:spTree>
    <p:extLst>
      <p:ext uri="{BB962C8B-B14F-4D97-AF65-F5344CB8AC3E}">
        <p14:creationId xmlns:p14="http://schemas.microsoft.com/office/powerpoint/2010/main" val="127777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D5AE35A-D3FF-ED4F-AF3A-BF15C4CB348A}"/>
              </a:ext>
            </a:extLst>
          </p:cNvPr>
          <p:cNvPicPr>
            <a:picLocks noChangeAspect="1"/>
          </p:cNvPicPr>
          <p:nvPr/>
        </p:nvPicPr>
        <p:blipFill>
          <a:blip r:embed="rId2"/>
          <a:stretch>
            <a:fillRect/>
          </a:stretch>
        </p:blipFill>
        <p:spPr>
          <a:xfrm>
            <a:off x="4303057" y="-2540"/>
            <a:ext cx="10294172" cy="6862781"/>
          </a:xfrm>
          <a:prstGeom prst="rect">
            <a:avLst/>
          </a:prstGeom>
        </p:spPr>
      </p:pic>
      <p:pic>
        <p:nvPicPr>
          <p:cNvPr id="4" name="Picture 3">
            <a:extLst>
              <a:ext uri="{FF2B5EF4-FFF2-40B4-BE49-F238E27FC236}">
                <a16:creationId xmlns:a16="http://schemas.microsoft.com/office/drawing/2014/main" xmlns="" id="{8878F95C-D9D9-EC4D-84DD-647E1F24110E}"/>
              </a:ext>
            </a:extLst>
          </p:cNvPr>
          <p:cNvPicPr>
            <a:picLocks noChangeAspect="1"/>
          </p:cNvPicPr>
          <p:nvPr/>
        </p:nvPicPr>
        <p:blipFill>
          <a:blip r:embed="rId3"/>
          <a:stretch>
            <a:fillRect/>
          </a:stretch>
        </p:blipFill>
        <p:spPr>
          <a:xfrm>
            <a:off x="0" y="0"/>
            <a:ext cx="6629400" cy="6858000"/>
          </a:xfrm>
          <a:prstGeom prst="rect">
            <a:avLst/>
          </a:prstGeom>
        </p:spPr>
      </p:pic>
      <p:sp>
        <p:nvSpPr>
          <p:cNvPr id="2" name="Title 1">
            <a:extLst>
              <a:ext uri="{FF2B5EF4-FFF2-40B4-BE49-F238E27FC236}">
                <a16:creationId xmlns:a16="http://schemas.microsoft.com/office/drawing/2014/main" xmlns="" id="{5664368C-989B-A149-875B-3CFB821D01F8}"/>
              </a:ext>
            </a:extLst>
          </p:cNvPr>
          <p:cNvSpPr>
            <a:spLocks noGrp="1"/>
          </p:cNvSpPr>
          <p:nvPr>
            <p:ph type="title"/>
          </p:nvPr>
        </p:nvSpPr>
        <p:spPr/>
        <p:txBody>
          <a:bodyPr>
            <a:normAutofit/>
          </a:bodyPr>
          <a:lstStyle/>
          <a:p>
            <a:r>
              <a:rPr lang="en-US" dirty="0"/>
              <a:t>Utah COVID-19 Response		</a:t>
            </a:r>
          </a:p>
        </p:txBody>
      </p:sp>
      <p:sp>
        <p:nvSpPr>
          <p:cNvPr id="5" name="Title 1">
            <a:extLst>
              <a:ext uri="{FF2B5EF4-FFF2-40B4-BE49-F238E27FC236}">
                <a16:creationId xmlns:a16="http://schemas.microsoft.com/office/drawing/2014/main" xmlns="" id="{96C5F217-D69D-9E47-868D-EFE258D459F0}"/>
              </a:ext>
            </a:extLst>
          </p:cNvPr>
          <p:cNvSpPr txBox="1">
            <a:spLocks/>
          </p:cNvSpPr>
          <p:nvPr/>
        </p:nvSpPr>
        <p:spPr>
          <a:xfrm>
            <a:off x="467005" y="3023594"/>
            <a:ext cx="48198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US" sz="2000" b="0" dirty="0" smtClean="0"/>
              <a:t>July 14, </a:t>
            </a:r>
            <a:r>
              <a:rPr lang="en-US" sz="2000" b="0" dirty="0"/>
              <a:t>2020</a:t>
            </a:r>
          </a:p>
        </p:txBody>
      </p:sp>
    </p:spTree>
    <p:extLst>
      <p:ext uri="{BB962C8B-B14F-4D97-AF65-F5344CB8AC3E}">
        <p14:creationId xmlns:p14="http://schemas.microsoft.com/office/powerpoint/2010/main" val="384486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Autofit/>
          </a:bodyPr>
          <a:lstStyle/>
          <a:p>
            <a:r>
              <a:rPr lang="en-US" sz="2400" b="1" dirty="0" err="1" smtClean="0"/>
              <a:t>ComRent</a:t>
            </a:r>
            <a:r>
              <a:rPr lang="en-US" sz="2400" b="1" dirty="0" smtClean="0"/>
              <a:t> Adjustments </a:t>
            </a:r>
            <a:r>
              <a:rPr lang="en-US" sz="2400" dirty="0"/>
              <a:t/>
            </a:r>
            <a:br>
              <a:rPr lang="en-US" sz="2400" dirty="0"/>
            </a:br>
            <a:endParaRPr lang="en-US" sz="2400" b="1" dirty="0"/>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008529"/>
            <a:ext cx="11288684" cy="4344867"/>
          </a:xfrm>
        </p:spPr>
        <p:txBody>
          <a:bodyPr>
            <a:normAutofit/>
          </a:bodyPr>
          <a:lstStyle/>
          <a:p>
            <a:r>
              <a:rPr lang="en-US" sz="1600" dirty="0"/>
              <a:t>●     Restructured the revenue loss percentage adjustments from to 50% and 70% to 30% and 45%</a:t>
            </a:r>
          </a:p>
          <a:p>
            <a:r>
              <a:rPr lang="en-US" sz="1600" dirty="0"/>
              <a:t>●     Removed the PPP award adjustment</a:t>
            </a:r>
          </a:p>
          <a:p>
            <a:r>
              <a:rPr lang="en-US" sz="1600" dirty="0"/>
              <a:t>●     Extended from single month’s rent to two months</a:t>
            </a:r>
          </a:p>
          <a:p>
            <a:r>
              <a:rPr lang="en-US" sz="1600" dirty="0"/>
              <a:t>●     Removed unnecessary documentation requirements</a:t>
            </a:r>
          </a:p>
          <a:p>
            <a:r>
              <a:rPr lang="en-US" sz="1600" dirty="0"/>
              <a:t>●     Maximum award raised from $10,000 to $15,000</a:t>
            </a:r>
          </a:p>
          <a:p>
            <a:r>
              <a:rPr lang="en-US" sz="1600" dirty="0"/>
              <a:t>●     Entities with multiple locations maximum award raises to $30,000, $5,000 per location</a:t>
            </a:r>
          </a:p>
          <a:p>
            <a:r>
              <a:rPr lang="en-US" sz="1600" dirty="0"/>
              <a:t>●     Adjusted small business definition from 100 employees maximum to 100 full-time employees (40 hours per week = FTE) </a:t>
            </a:r>
            <a:endParaRPr lang="en-US" sz="1700" dirty="0"/>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108864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Autofit/>
          </a:bodyPr>
          <a:lstStyle/>
          <a:p>
            <a:r>
              <a:rPr lang="en-US" sz="2400" b="1" dirty="0"/>
              <a:t>Grant Program  – Customer Service</a:t>
            </a:r>
            <a:r>
              <a:rPr lang="en-US" sz="2400" dirty="0"/>
              <a:t/>
            </a:r>
            <a:br>
              <a:rPr lang="en-US" sz="2400" dirty="0"/>
            </a:br>
            <a:endParaRPr lang="en-US" sz="2400" b="1" dirty="0"/>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008529"/>
            <a:ext cx="11288684" cy="4344867"/>
          </a:xfrm>
        </p:spPr>
        <p:txBody>
          <a:bodyPr>
            <a:normAutofit/>
          </a:bodyPr>
          <a:lstStyle/>
          <a:p>
            <a:pPr>
              <a:lnSpc>
                <a:spcPct val="100000"/>
              </a:lnSpc>
            </a:pPr>
            <a:r>
              <a:rPr lang="en-US" sz="1700" b="1" dirty="0"/>
              <a:t>Implemented Chatbot</a:t>
            </a:r>
            <a:r>
              <a:rPr lang="en-US" sz="1700" dirty="0"/>
              <a:t> (Virtual Agency Liaison: VAL 9000)</a:t>
            </a:r>
          </a:p>
          <a:p>
            <a:pPr marL="285750" indent="-285750">
              <a:lnSpc>
                <a:spcPct val="100000"/>
              </a:lnSpc>
              <a:buFont typeface="Arial" panose="020B0604020202020204" pitchFamily="34" charset="0"/>
              <a:buChar char="•"/>
            </a:pPr>
            <a:r>
              <a:rPr lang="en-US" sz="1700" dirty="0"/>
              <a:t>Improves Customer Service by providing self service options</a:t>
            </a:r>
          </a:p>
          <a:p>
            <a:pPr marL="285750" indent="-285750">
              <a:lnSpc>
                <a:spcPct val="100000"/>
              </a:lnSpc>
              <a:buFont typeface="Arial" panose="020B0604020202020204" pitchFamily="34" charset="0"/>
              <a:buChar char="•"/>
            </a:pPr>
            <a:r>
              <a:rPr lang="en-US" sz="1700" dirty="0"/>
              <a:t>Querying database and giving real time applicant status updates</a:t>
            </a:r>
          </a:p>
          <a:p>
            <a:pPr marL="285750" indent="-285750">
              <a:lnSpc>
                <a:spcPct val="100000"/>
              </a:lnSpc>
              <a:buFont typeface="Arial" panose="020B0604020202020204" pitchFamily="34" charset="0"/>
              <a:buChar char="•"/>
            </a:pPr>
            <a:r>
              <a:rPr lang="en-US" sz="1700" dirty="0"/>
              <a:t>Reduced time between asking questions and getting answers </a:t>
            </a:r>
          </a:p>
          <a:p>
            <a:pPr>
              <a:lnSpc>
                <a:spcPct val="100000"/>
              </a:lnSpc>
            </a:pPr>
            <a:r>
              <a:rPr lang="en-US" sz="1700" b="1" dirty="0"/>
              <a:t>Expanded Personal Touch and Outreach</a:t>
            </a:r>
          </a:p>
          <a:p>
            <a:pPr marL="285750" indent="-285750">
              <a:lnSpc>
                <a:spcPct val="100000"/>
              </a:lnSpc>
              <a:buFont typeface="Arial" panose="020B0604020202020204" pitchFamily="34" charset="0"/>
              <a:buChar char="•"/>
            </a:pPr>
            <a:r>
              <a:rPr lang="en-US" sz="1700" dirty="0"/>
              <a:t>Minority Business Liaison</a:t>
            </a:r>
          </a:p>
          <a:p>
            <a:pPr marL="285750" indent="-285750">
              <a:lnSpc>
                <a:spcPct val="100000"/>
              </a:lnSpc>
              <a:buFont typeface="Arial" panose="020B0604020202020204" pitchFamily="34" charset="0"/>
              <a:buChar char="•"/>
            </a:pPr>
            <a:r>
              <a:rPr lang="en-US" sz="1700" dirty="0"/>
              <a:t>University </a:t>
            </a:r>
            <a:r>
              <a:rPr lang="en-US" sz="1700" dirty="0" smtClean="0"/>
              <a:t>of Utah Hope </a:t>
            </a:r>
            <a:r>
              <a:rPr lang="en-US" sz="1700" dirty="0"/>
              <a:t>Corps</a:t>
            </a:r>
          </a:p>
          <a:p>
            <a:pPr marL="285750" indent="-285750">
              <a:lnSpc>
                <a:spcPct val="100000"/>
              </a:lnSpc>
              <a:buFont typeface="Arial" panose="020B0604020202020204" pitchFamily="34" charset="0"/>
              <a:buChar char="•"/>
            </a:pPr>
            <a:r>
              <a:rPr lang="en-US" sz="1700" dirty="0"/>
              <a:t>Leveraging existing partnerships</a:t>
            </a:r>
          </a:p>
          <a:p>
            <a:pPr marL="285750" indent="-285750">
              <a:lnSpc>
                <a:spcPct val="100000"/>
              </a:lnSpc>
              <a:buFont typeface="Arial" panose="020B0604020202020204" pitchFamily="34" charset="0"/>
              <a:buChar char="•"/>
            </a:pPr>
            <a:r>
              <a:rPr lang="en-US" sz="1700" dirty="0"/>
              <a:t>Outsourced services</a:t>
            </a:r>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163556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rmAutofit/>
          </a:bodyPr>
          <a:lstStyle/>
          <a:p>
            <a:r>
              <a:rPr lang="en-US" sz="3600" dirty="0"/>
              <a:t>HB 5010</a:t>
            </a:r>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400629"/>
            <a:ext cx="11288684" cy="3952767"/>
          </a:xfrm>
        </p:spPr>
        <p:txBody>
          <a:bodyPr>
            <a:normAutofit fontScale="62500" lnSpcReduction="20000"/>
          </a:bodyPr>
          <a:lstStyle/>
          <a:p>
            <a:pPr>
              <a:lnSpc>
                <a:spcPct val="110000"/>
              </a:lnSpc>
            </a:pPr>
            <a:r>
              <a:rPr lang="en-US" b="1" dirty="0">
                <a:solidFill>
                  <a:schemeClr val="tx1">
                    <a:lumMod val="65000"/>
                    <a:lumOff val="35000"/>
                  </a:schemeClr>
                </a:solidFill>
              </a:rPr>
              <a:t>COVID-19 Displaced Worker Grant Program – ‘Learn &amp; Work In Utah’</a:t>
            </a:r>
          </a:p>
          <a:p>
            <a:pPr marL="285750" indent="-285750">
              <a:lnSpc>
                <a:spcPct val="110000"/>
              </a:lnSpc>
              <a:buFont typeface="Arial" panose="020B0604020202020204" pitchFamily="34" charset="0"/>
              <a:buChar char="•"/>
            </a:pPr>
            <a:r>
              <a:rPr lang="en-US" dirty="0"/>
              <a:t>$9 million</a:t>
            </a:r>
          </a:p>
          <a:p>
            <a:pPr marL="285750" indent="-285750">
              <a:lnSpc>
                <a:spcPct val="110000"/>
              </a:lnSpc>
              <a:buFont typeface="Arial" panose="020B0604020202020204" pitchFamily="34" charset="0"/>
              <a:buChar char="•"/>
            </a:pPr>
            <a:r>
              <a:rPr lang="en-US" dirty="0"/>
              <a:t>Provides training for workers displaced due to COVID-19 by funding GOED’s Utah Works program within Talent Ready Utah. This initiative includes support for the Utah System of Higher Education’s Custom Fit program</a:t>
            </a:r>
          </a:p>
          <a:p>
            <a:pPr>
              <a:lnSpc>
                <a:spcPct val="100000"/>
              </a:lnSpc>
            </a:pPr>
            <a:r>
              <a:rPr lang="en-US" b="1" dirty="0" smtClean="0">
                <a:solidFill>
                  <a:schemeClr val="tx1">
                    <a:lumMod val="65000"/>
                    <a:lumOff val="35000"/>
                  </a:schemeClr>
                </a:solidFill>
              </a:rPr>
              <a:t>Tourism </a:t>
            </a:r>
            <a:r>
              <a:rPr lang="en-US" b="1" dirty="0">
                <a:solidFill>
                  <a:schemeClr val="tx1">
                    <a:lumMod val="65000"/>
                    <a:lumOff val="35000"/>
                  </a:schemeClr>
                </a:solidFill>
              </a:rPr>
              <a:t>COVID-19 Recovery</a:t>
            </a:r>
          </a:p>
          <a:p>
            <a:pPr marL="285750" indent="-285750">
              <a:lnSpc>
                <a:spcPct val="100000"/>
              </a:lnSpc>
              <a:buFont typeface="Arial" panose="020B0604020202020204" pitchFamily="34" charset="0"/>
              <a:buChar char="•"/>
            </a:pPr>
            <a:r>
              <a:rPr lang="en-US" dirty="0"/>
              <a:t>$12 million</a:t>
            </a:r>
          </a:p>
          <a:p>
            <a:pPr marL="285750" indent="-285750">
              <a:lnSpc>
                <a:spcPct val="100000"/>
              </a:lnSpc>
              <a:buFont typeface="Arial" panose="020B0604020202020204" pitchFamily="34" charset="0"/>
              <a:buChar char="•"/>
            </a:pPr>
            <a:r>
              <a:rPr lang="en-US" dirty="0"/>
              <a:t>Utah Office of Tourism, housed within GOED, to respond to the health emergency through state and regional marketing to increase tourism throughout the state. </a:t>
            </a:r>
          </a:p>
          <a:p>
            <a:pPr>
              <a:lnSpc>
                <a:spcPct val="100000"/>
              </a:lnSpc>
            </a:pPr>
            <a:r>
              <a:rPr lang="en-US" b="1" dirty="0" smtClean="0">
                <a:solidFill>
                  <a:schemeClr val="tx1">
                    <a:lumMod val="65000"/>
                    <a:lumOff val="35000"/>
                  </a:schemeClr>
                </a:solidFill>
              </a:rPr>
              <a:t>COVID-19 </a:t>
            </a:r>
            <a:r>
              <a:rPr lang="en-US" b="1" dirty="0">
                <a:solidFill>
                  <a:schemeClr val="tx1">
                    <a:lumMod val="65000"/>
                    <a:lumOff val="35000"/>
                  </a:schemeClr>
                </a:solidFill>
              </a:rPr>
              <a:t>Outreach and Education Program – ‘Healthy In Utah’</a:t>
            </a:r>
          </a:p>
          <a:p>
            <a:pPr marL="285750" indent="-285750">
              <a:lnSpc>
                <a:spcPct val="100000"/>
              </a:lnSpc>
              <a:buFont typeface="Arial" panose="020B0604020202020204" pitchFamily="34" charset="0"/>
              <a:buChar char="•"/>
            </a:pPr>
            <a:r>
              <a:rPr lang="en-US" dirty="0"/>
              <a:t>$1 million</a:t>
            </a:r>
          </a:p>
          <a:p>
            <a:pPr marL="285750" indent="-285750">
              <a:lnSpc>
                <a:spcPct val="100000"/>
              </a:lnSpc>
              <a:buFont typeface="Arial" panose="020B0604020202020204" pitchFamily="34" charset="0"/>
              <a:buChar char="•"/>
            </a:pPr>
            <a:r>
              <a:rPr lang="en-US" dirty="0"/>
              <a:t>For a public information campaign to encourage healthy activity during the COVID-19 pandemic, such as following current CDC, state, and local health guidelines, and not forgoing other preventive or urgent medical care</a:t>
            </a:r>
            <a:r>
              <a:rPr lang="en-US" dirty="0" smtClean="0"/>
              <a:t>.</a:t>
            </a:r>
          </a:p>
          <a:p>
            <a:pPr marL="285750" indent="-285750">
              <a:lnSpc>
                <a:spcPct val="100000"/>
              </a:lnSpc>
              <a:buFont typeface="Arial" panose="020B0604020202020204" pitchFamily="34" charset="0"/>
              <a:buChar char="•"/>
            </a:pPr>
            <a:endParaRPr lang="en-US" dirty="0"/>
          </a:p>
          <a:p>
            <a:pPr>
              <a:lnSpc>
                <a:spcPct val="100000"/>
              </a:lnSpc>
            </a:pPr>
            <a:endParaRPr lang="en-US" dirty="0"/>
          </a:p>
          <a:p>
            <a:pPr>
              <a:lnSpc>
                <a:spcPct val="100000"/>
              </a:lnSpc>
            </a:pPr>
            <a:r>
              <a:rPr lang="en-US" dirty="0"/>
              <a:t/>
            </a:r>
            <a:br>
              <a:rPr lang="en-US" dirty="0"/>
            </a:br>
            <a:endParaRPr lang="en-US" dirty="0"/>
          </a:p>
          <a:p>
            <a:pPr marL="285750" indent="-285750">
              <a:lnSpc>
                <a:spcPct val="100000"/>
              </a:lnSpc>
              <a:buFont typeface="Arial" panose="020B0604020202020204" pitchFamily="34" charset="0"/>
              <a:buChar char="•"/>
            </a:pPr>
            <a:endParaRPr lang="en-US" b="1" dirty="0"/>
          </a:p>
          <a:p>
            <a:pPr>
              <a:lnSpc>
                <a:spcPct val="100000"/>
              </a:lnSpc>
            </a:pPr>
            <a:endParaRPr lang="en-US" b="1" dirty="0"/>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353894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rmAutofit/>
          </a:bodyPr>
          <a:lstStyle/>
          <a:p>
            <a:r>
              <a:rPr lang="en-US" sz="3600" dirty="0"/>
              <a:t>HB 5010</a:t>
            </a:r>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357086"/>
            <a:ext cx="11288684" cy="3996310"/>
          </a:xfrm>
        </p:spPr>
        <p:txBody>
          <a:bodyPr>
            <a:normAutofit fontScale="62500" lnSpcReduction="20000"/>
          </a:bodyPr>
          <a:lstStyle/>
          <a:p>
            <a:pPr>
              <a:lnSpc>
                <a:spcPct val="110000"/>
              </a:lnSpc>
            </a:pPr>
            <a:r>
              <a:rPr lang="en-US" b="1" dirty="0">
                <a:solidFill>
                  <a:schemeClr val="tx1">
                    <a:lumMod val="65000"/>
                    <a:lumOff val="35000"/>
                  </a:schemeClr>
                </a:solidFill>
              </a:rPr>
              <a:t>COVID-19 Impacted Businesses Grant – ‘Shop In Utah’</a:t>
            </a:r>
            <a:r>
              <a:rPr lang="en-US" b="1" dirty="0">
                <a:solidFill>
                  <a:schemeClr val="tx2"/>
                </a:solidFill>
              </a:rPr>
              <a:t> </a:t>
            </a:r>
          </a:p>
          <a:p>
            <a:pPr marL="285750" indent="-285750">
              <a:lnSpc>
                <a:spcPct val="110000"/>
              </a:lnSpc>
              <a:buFont typeface="Arial" panose="020B0604020202020204" pitchFamily="34" charset="0"/>
              <a:buChar char="•"/>
            </a:pPr>
            <a:r>
              <a:rPr lang="en-US" dirty="0"/>
              <a:t>$25 million</a:t>
            </a:r>
          </a:p>
          <a:p>
            <a:pPr marL="285750" indent="-285750">
              <a:lnSpc>
                <a:spcPct val="110000"/>
              </a:lnSpc>
              <a:buFont typeface="Arial" panose="020B0604020202020204" pitchFamily="34" charset="0"/>
              <a:buChar char="•"/>
            </a:pPr>
            <a:r>
              <a:rPr lang="en-US" dirty="0"/>
              <a:t>To qualify for this “Shop In Utah” grant, businesses must offer a discount or other offer with an estimated value to consumers of at least 50% of the grant amount. </a:t>
            </a:r>
          </a:p>
          <a:p>
            <a:pPr marL="285750" indent="-285750">
              <a:lnSpc>
                <a:spcPct val="110000"/>
              </a:lnSpc>
              <a:buFont typeface="Arial" panose="020B0604020202020204" pitchFamily="34" charset="0"/>
              <a:buChar char="•"/>
            </a:pPr>
            <a:r>
              <a:rPr lang="en-US" dirty="0"/>
              <a:t>GOED must award at least 75% of grant funds to Utah small businesses (companies with 250 or fewer full-time employees).</a:t>
            </a:r>
          </a:p>
          <a:p>
            <a:pPr>
              <a:lnSpc>
                <a:spcPct val="110000"/>
              </a:lnSpc>
            </a:pPr>
            <a:r>
              <a:rPr lang="en-US" b="1" dirty="0" smtClean="0">
                <a:solidFill>
                  <a:schemeClr val="tx1">
                    <a:lumMod val="65000"/>
                    <a:lumOff val="35000"/>
                  </a:schemeClr>
                </a:solidFill>
              </a:rPr>
              <a:t>COVID-19 </a:t>
            </a:r>
            <a:r>
              <a:rPr lang="en-US" b="1" dirty="0">
                <a:solidFill>
                  <a:schemeClr val="tx1">
                    <a:lumMod val="65000"/>
                    <a:lumOff val="35000"/>
                  </a:schemeClr>
                </a:solidFill>
              </a:rPr>
              <a:t>PPE Support Grant Program – ‘Safe In Utah’</a:t>
            </a:r>
          </a:p>
          <a:p>
            <a:pPr marL="285750" indent="-285750">
              <a:lnSpc>
                <a:spcPct val="110000"/>
              </a:lnSpc>
              <a:buFont typeface="Arial" panose="020B0604020202020204" pitchFamily="34" charset="0"/>
              <a:buChar char="•"/>
            </a:pPr>
            <a:r>
              <a:rPr lang="en-US" dirty="0"/>
              <a:t>$5 million </a:t>
            </a:r>
          </a:p>
          <a:p>
            <a:pPr marL="285750" indent="-285750">
              <a:lnSpc>
                <a:spcPct val="110000"/>
              </a:lnSpc>
              <a:buFont typeface="Arial" panose="020B0604020202020204" pitchFamily="34" charset="0"/>
              <a:buChar char="•"/>
            </a:pPr>
            <a:r>
              <a:rPr lang="en-US" dirty="0"/>
              <a:t>Provides grants to businesses to improve workplace safety for workers and customers during the COVID-19 pandemic through measures such as PPE purchases, workplace redesigns, signage, and technology solutions that allow for distance working.</a:t>
            </a:r>
          </a:p>
          <a:p>
            <a:pPr marL="285750" indent="-285750">
              <a:lnSpc>
                <a:spcPct val="110000"/>
              </a:lnSpc>
              <a:buFont typeface="Arial" panose="020B0604020202020204" pitchFamily="34" charset="0"/>
              <a:buChar char="•"/>
            </a:pPr>
            <a:r>
              <a:rPr lang="en-US" dirty="0" smtClean="0"/>
              <a:t>$100 per full-time equivalent employee, or the actual expenses a company incurs in taking these health and safety measures.</a:t>
            </a:r>
          </a:p>
          <a:p>
            <a:pPr>
              <a:lnSpc>
                <a:spcPct val="110000"/>
              </a:lnSpc>
            </a:pPr>
            <a:r>
              <a:rPr lang="en-US" b="1" dirty="0" smtClean="0">
                <a:solidFill>
                  <a:schemeClr val="tx1">
                    <a:lumMod val="65000"/>
                    <a:lumOff val="35000"/>
                  </a:schemeClr>
                </a:solidFill>
              </a:rPr>
              <a:t>COVID-19 </a:t>
            </a:r>
            <a:r>
              <a:rPr lang="en-US" b="1" dirty="0">
                <a:solidFill>
                  <a:schemeClr val="tx1">
                    <a:lumMod val="65000"/>
                    <a:lumOff val="35000"/>
                  </a:schemeClr>
                </a:solidFill>
              </a:rPr>
              <a:t>Cultural Assistance Grant </a:t>
            </a:r>
            <a:r>
              <a:rPr lang="en-US" b="1" dirty="0" smtClean="0">
                <a:solidFill>
                  <a:schemeClr val="tx1">
                    <a:lumMod val="65000"/>
                    <a:lumOff val="35000"/>
                  </a:schemeClr>
                </a:solidFill>
              </a:rPr>
              <a:t>Program - </a:t>
            </a:r>
            <a:r>
              <a:rPr lang="en-US" b="1" dirty="0">
                <a:solidFill>
                  <a:schemeClr val="tx1">
                    <a:lumMod val="65000"/>
                    <a:lumOff val="35000"/>
                  </a:schemeClr>
                </a:solidFill>
              </a:rPr>
              <a:t>“Create In Utah</a:t>
            </a:r>
            <a:r>
              <a:rPr lang="en-US" b="1" dirty="0" smtClean="0">
                <a:solidFill>
                  <a:schemeClr val="tx1">
                    <a:lumMod val="65000"/>
                    <a:lumOff val="35000"/>
                  </a:schemeClr>
                </a:solidFill>
              </a:rPr>
              <a:t>”</a:t>
            </a:r>
          </a:p>
          <a:p>
            <a:pPr marL="285750" indent="-285750">
              <a:lnSpc>
                <a:spcPct val="110000"/>
              </a:lnSpc>
              <a:buFont typeface="Arial" panose="020B0604020202020204" pitchFamily="34" charset="0"/>
              <a:buChar char="•"/>
            </a:pPr>
            <a:r>
              <a:rPr lang="en-US" dirty="0" smtClean="0"/>
              <a:t>$9 </a:t>
            </a:r>
            <a:r>
              <a:rPr lang="en-US" dirty="0"/>
              <a:t>million </a:t>
            </a:r>
          </a:p>
          <a:p>
            <a:pPr marL="285750" indent="-285750">
              <a:lnSpc>
                <a:spcPct val="110000"/>
              </a:lnSpc>
              <a:buFont typeface="Arial" panose="020B0604020202020204" pitchFamily="34" charset="0"/>
              <a:buChar char="•"/>
            </a:pPr>
            <a:r>
              <a:rPr lang="en-US" dirty="0"/>
              <a:t>Establishes a grant program administered by the Department of Heritage and Arts in to provide grants to botanical, cultural, recreational, or zoological organizations with budgets of $5 million or more that promote community engagement, travel and tourism in the state</a:t>
            </a:r>
            <a:r>
              <a:rPr lang="en-US" dirty="0" smtClean="0"/>
              <a:t>.</a:t>
            </a:r>
          </a:p>
          <a:p>
            <a:pPr marL="285750" indent="-285750">
              <a:lnSpc>
                <a:spcPct val="110000"/>
              </a:lnSpc>
              <a:buFont typeface="Arial" panose="020B0604020202020204" pitchFamily="34" charset="0"/>
              <a:buChar char="•"/>
            </a:pPr>
            <a:r>
              <a:rPr lang="en-US" dirty="0"/>
              <a:t>The grant is in an amount equal to or less than twice the net cost of producing or creating the activity.</a:t>
            </a:r>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162567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rmAutofit/>
          </a:bodyPr>
          <a:lstStyle/>
          <a:p>
            <a:r>
              <a:rPr lang="en-US" sz="2700" dirty="0"/>
              <a:t>Grant Program Outreach – Leveraging the statewide ‘In Utah’ Campaign</a:t>
            </a:r>
          </a:p>
        </p:txBody>
      </p:sp>
      <p:pic>
        <p:nvPicPr>
          <p:cNvPr id="8" name="Picture 7">
            <a:extLst>
              <a:ext uri="{FF2B5EF4-FFF2-40B4-BE49-F238E27FC236}">
                <a16:creationId xmlns:a16="http://schemas.microsoft.com/office/drawing/2014/main" xmlns="" id="{0135EF56-28AC-D748-868D-09EE569942EB}"/>
              </a:ext>
            </a:extLst>
          </p:cNvPr>
          <p:cNvPicPr>
            <a:picLocks noChangeAspect="1"/>
          </p:cNvPicPr>
          <p:nvPr/>
        </p:nvPicPr>
        <p:blipFill>
          <a:blip r:embed="rId2"/>
          <a:stretch>
            <a:fillRect/>
          </a:stretch>
        </p:blipFill>
        <p:spPr>
          <a:xfrm>
            <a:off x="1255464" y="3410783"/>
            <a:ext cx="4338513" cy="2370269"/>
          </a:xfrm>
          <a:prstGeom prst="rect">
            <a:avLst/>
          </a:prstGeom>
        </p:spPr>
      </p:pic>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3"/>
          <a:stretch>
            <a:fillRect/>
          </a:stretch>
        </p:blipFill>
        <p:spPr>
          <a:xfrm>
            <a:off x="1210" y="5700053"/>
            <a:ext cx="12215722" cy="1157947"/>
          </a:xfrm>
          <a:prstGeom prst="rect">
            <a:avLst/>
          </a:prstGeom>
        </p:spPr>
      </p:pic>
      <p:pic>
        <p:nvPicPr>
          <p:cNvPr id="6" name="Picture 5">
            <a:extLst>
              <a:ext uri="{FF2B5EF4-FFF2-40B4-BE49-F238E27FC236}">
                <a16:creationId xmlns:a16="http://schemas.microsoft.com/office/drawing/2014/main" xmlns="" id="{23BE639F-BE85-4344-BF21-55DEF333FBCE}"/>
              </a:ext>
            </a:extLst>
          </p:cNvPr>
          <p:cNvPicPr>
            <a:picLocks noChangeAspect="1"/>
          </p:cNvPicPr>
          <p:nvPr/>
        </p:nvPicPr>
        <p:blipFill>
          <a:blip r:embed="rId4"/>
          <a:stretch>
            <a:fillRect/>
          </a:stretch>
        </p:blipFill>
        <p:spPr>
          <a:xfrm>
            <a:off x="581402" y="963803"/>
            <a:ext cx="6252426" cy="2557433"/>
          </a:xfrm>
          <a:prstGeom prst="rect">
            <a:avLst/>
          </a:prstGeom>
        </p:spPr>
      </p:pic>
      <p:pic>
        <p:nvPicPr>
          <p:cNvPr id="10" name="Picture 9">
            <a:extLst>
              <a:ext uri="{FF2B5EF4-FFF2-40B4-BE49-F238E27FC236}">
                <a16:creationId xmlns:a16="http://schemas.microsoft.com/office/drawing/2014/main" xmlns="" id="{D63410E9-A98A-404B-ACB8-A14E8CEEFCCE}"/>
              </a:ext>
            </a:extLst>
          </p:cNvPr>
          <p:cNvPicPr>
            <a:picLocks noChangeAspect="1"/>
          </p:cNvPicPr>
          <p:nvPr/>
        </p:nvPicPr>
        <p:blipFill>
          <a:blip r:embed="rId5"/>
          <a:stretch>
            <a:fillRect/>
          </a:stretch>
        </p:blipFill>
        <p:spPr>
          <a:xfrm>
            <a:off x="7056930" y="3284154"/>
            <a:ext cx="4807878" cy="2407149"/>
          </a:xfrm>
          <a:prstGeom prst="rect">
            <a:avLst/>
          </a:prstGeom>
        </p:spPr>
      </p:pic>
      <p:pic>
        <p:nvPicPr>
          <p:cNvPr id="12" name="Picture 11">
            <a:extLst>
              <a:ext uri="{FF2B5EF4-FFF2-40B4-BE49-F238E27FC236}">
                <a16:creationId xmlns:a16="http://schemas.microsoft.com/office/drawing/2014/main" xmlns="" id="{17A7E9BA-8782-0048-AEDB-37F3CA8C81FF}"/>
              </a:ext>
            </a:extLst>
          </p:cNvPr>
          <p:cNvPicPr>
            <a:picLocks noChangeAspect="1"/>
          </p:cNvPicPr>
          <p:nvPr/>
        </p:nvPicPr>
        <p:blipFill>
          <a:blip r:embed="rId6"/>
          <a:stretch>
            <a:fillRect/>
          </a:stretch>
        </p:blipFill>
        <p:spPr>
          <a:xfrm>
            <a:off x="7056930" y="963802"/>
            <a:ext cx="5030980" cy="2326841"/>
          </a:xfrm>
          <a:prstGeom prst="rect">
            <a:avLst/>
          </a:prstGeom>
        </p:spPr>
      </p:pic>
    </p:spTree>
    <p:extLst>
      <p:ext uri="{BB962C8B-B14F-4D97-AF65-F5344CB8AC3E}">
        <p14:creationId xmlns:p14="http://schemas.microsoft.com/office/powerpoint/2010/main" val="197959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rmAutofit/>
          </a:bodyPr>
          <a:lstStyle/>
          <a:p>
            <a:r>
              <a:rPr lang="en-US" sz="2400" b="1" dirty="0"/>
              <a:t>COVID-19 Impacted Businesses Grant – ‘Shop In Utah’ </a:t>
            </a:r>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008529"/>
            <a:ext cx="11288684" cy="4344867"/>
          </a:xfrm>
        </p:spPr>
        <p:txBody>
          <a:bodyPr>
            <a:noAutofit/>
          </a:bodyPr>
          <a:lstStyle/>
          <a:p>
            <a:pPr marL="285750" indent="-285750">
              <a:buFont typeface="Arial" panose="020B0604020202020204" pitchFamily="34" charset="0"/>
              <a:buChar char="•"/>
            </a:pPr>
            <a:r>
              <a:rPr lang="en-US" sz="1600" dirty="0"/>
              <a:t>$25 million</a:t>
            </a:r>
          </a:p>
          <a:p>
            <a:pPr marL="285750" indent="-285750">
              <a:buFont typeface="Arial" panose="020B0604020202020204" pitchFamily="34" charset="0"/>
              <a:buChar char="•"/>
            </a:pPr>
            <a:r>
              <a:rPr lang="en-US" sz="1600" dirty="0"/>
              <a:t>To qualify for this “Shop In Utah” grant, businesses must offer a discount or other offer with an estimated value to consumers of at least 50% of the grant amount. </a:t>
            </a:r>
          </a:p>
          <a:p>
            <a:pPr marL="285750" indent="-285750">
              <a:buFont typeface="Arial" panose="020B0604020202020204" pitchFamily="34" charset="0"/>
              <a:buChar char="•"/>
            </a:pPr>
            <a:r>
              <a:rPr lang="en-US" sz="1600" dirty="0">
                <a:solidFill>
                  <a:srgbClr val="C00000"/>
                </a:solidFill>
              </a:rPr>
              <a:t>Recommending cap of $50,000 per eligible applicant</a:t>
            </a:r>
          </a:p>
          <a:p>
            <a:pPr marL="285750" indent="-285750">
              <a:buFont typeface="Arial" panose="020B0604020202020204" pitchFamily="34" charset="0"/>
              <a:buChar char="•"/>
            </a:pPr>
            <a:r>
              <a:rPr lang="en-US" sz="1600" dirty="0">
                <a:solidFill>
                  <a:srgbClr val="C00000"/>
                </a:solidFill>
              </a:rPr>
              <a:t>Per business entity award (regardless of multiple locations)</a:t>
            </a:r>
            <a:r>
              <a:rPr lang="en-US" b="1" dirty="0"/>
              <a:t> </a:t>
            </a:r>
            <a:endParaRPr lang="en-US" sz="1600" dirty="0">
              <a:solidFill>
                <a:srgbClr val="C00000"/>
              </a:solidFill>
            </a:endParaRPr>
          </a:p>
          <a:p>
            <a:pPr>
              <a:lnSpc>
                <a:spcPct val="100000"/>
              </a:lnSpc>
            </a:pPr>
            <a:r>
              <a:rPr lang="en-US" sz="1700" b="1" dirty="0"/>
              <a:t>Award Calculation</a:t>
            </a:r>
          </a:p>
          <a:p>
            <a:pPr marL="285750" indent="-285750">
              <a:lnSpc>
                <a:spcPct val="100000"/>
              </a:lnSpc>
              <a:buFont typeface="Arial" panose="020B0604020202020204" pitchFamily="34" charset="0"/>
              <a:buChar char="•"/>
            </a:pPr>
            <a:r>
              <a:rPr lang="en-US" sz="1700" dirty="0"/>
              <a:t>The amount of a grant may not exceed the amount of the business entity's revenue decline.  Revenue decline will be calculated:</a:t>
            </a:r>
          </a:p>
          <a:p>
            <a:pPr marL="742950" lvl="1" indent="-285750">
              <a:lnSpc>
                <a:spcPct val="100000"/>
              </a:lnSpc>
              <a:buFont typeface="Arial" panose="020B0604020202020204" pitchFamily="34" charset="0"/>
              <a:buChar char="•"/>
            </a:pPr>
            <a:r>
              <a:rPr lang="en-US" sz="1700" dirty="0">
                <a:latin typeface="Arial" panose="020B0604020202020204" pitchFamily="34" charset="0"/>
                <a:cs typeface="Arial" panose="020B0604020202020204" pitchFamily="34" charset="0"/>
              </a:rPr>
              <a:t>For a business entity that began operating before July 1, 2019, the sum of revenue for March through June 2019 compared to the sum of revenue for March through June 2020; or</a:t>
            </a:r>
          </a:p>
          <a:p>
            <a:pPr marL="742950" lvl="1" indent="-285750">
              <a:lnSpc>
                <a:spcPct val="100000"/>
              </a:lnSpc>
              <a:buFont typeface="Arial" panose="020B0604020202020204" pitchFamily="34" charset="0"/>
              <a:buChar char="•"/>
            </a:pPr>
            <a:r>
              <a:rPr lang="en-US" sz="1700" dirty="0">
                <a:latin typeface="Arial" panose="020B0604020202020204" pitchFamily="34" charset="0"/>
                <a:cs typeface="Arial" panose="020B0604020202020204" pitchFamily="34" charset="0"/>
              </a:rPr>
              <a:t>For a business entity that began operating on or after July 1, 2019, the business entity's revenue for February 2020 multiplied by four compared to the sum of revenue from March through June 2020.</a:t>
            </a:r>
          </a:p>
          <a:p>
            <a:pPr marL="285750" indent="-285750">
              <a:lnSpc>
                <a:spcPct val="100000"/>
              </a:lnSpc>
              <a:buFont typeface="Arial" panose="020B0604020202020204" pitchFamily="34" charset="0"/>
              <a:buChar char="•"/>
            </a:pPr>
            <a:r>
              <a:rPr lang="en-US" sz="1700" dirty="0"/>
              <a:t>75% of awards must go to businesses with less than 250 full-time equivalent employees for applications received before August 31.</a:t>
            </a:r>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353087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rmAutofit/>
          </a:bodyPr>
          <a:lstStyle/>
          <a:p>
            <a:r>
              <a:rPr lang="en-US" sz="2400" b="1" dirty="0"/>
              <a:t>COVID-19 Impacted Businesses Grant – ‘Shop In Utah’ </a:t>
            </a:r>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008529"/>
            <a:ext cx="11288684" cy="4344867"/>
          </a:xfrm>
        </p:spPr>
        <p:txBody>
          <a:bodyPr>
            <a:noAutofit/>
          </a:bodyPr>
          <a:lstStyle/>
          <a:p>
            <a:pPr>
              <a:lnSpc>
                <a:spcPct val="100000"/>
              </a:lnSpc>
            </a:pPr>
            <a:r>
              <a:rPr lang="en-US" sz="1700" b="1" dirty="0"/>
              <a:t>Documentation Requirements</a:t>
            </a:r>
          </a:p>
          <a:p>
            <a:pPr marL="285750" indent="-285750">
              <a:lnSpc>
                <a:spcPct val="100000"/>
              </a:lnSpc>
              <a:buFont typeface="Arial" panose="020B0604020202020204" pitchFamily="34" charset="0"/>
              <a:buChar char="•"/>
            </a:pPr>
            <a:r>
              <a:rPr lang="en-US" sz="1700" dirty="0"/>
              <a:t>Completed and signed W-9  </a:t>
            </a:r>
          </a:p>
          <a:p>
            <a:pPr marL="285750" indent="-285750">
              <a:lnSpc>
                <a:spcPct val="100000"/>
              </a:lnSpc>
              <a:buFont typeface="Arial" panose="020B0604020202020204" pitchFamily="34" charset="0"/>
              <a:buChar char="•"/>
            </a:pPr>
            <a:r>
              <a:rPr lang="en-US" sz="1700" dirty="0"/>
              <a:t>Profit &amp; Loss for March-June 2019 if business began operating before July 1,2019 or February 2020 Profit &amp; Loss if business began operating on or after July 1, 2019 </a:t>
            </a:r>
          </a:p>
          <a:p>
            <a:pPr marL="285750" indent="-285750">
              <a:lnSpc>
                <a:spcPct val="100000"/>
              </a:lnSpc>
              <a:buFont typeface="Arial" panose="020B0604020202020204" pitchFamily="34" charset="0"/>
              <a:buChar char="•"/>
            </a:pPr>
            <a:r>
              <a:rPr lang="en-US" sz="1700" dirty="0"/>
              <a:t>Profit &amp; Loss for March-June 2020 </a:t>
            </a:r>
          </a:p>
          <a:p>
            <a:pPr marL="285750" indent="-285750">
              <a:lnSpc>
                <a:spcPct val="100000"/>
              </a:lnSpc>
              <a:buFont typeface="Arial" panose="020B0604020202020204" pitchFamily="34" charset="0"/>
              <a:buChar char="•"/>
            </a:pPr>
            <a:r>
              <a:rPr lang="en-US" sz="1700" dirty="0"/>
              <a:t>Plan including budget for offering a financial incentive for customers to make purchases. Budget must also establish </a:t>
            </a:r>
            <a:r>
              <a:rPr lang="en-US" sz="1700" dirty="0" smtClean="0"/>
              <a:t>a timeline of funds disbursement.  </a:t>
            </a:r>
            <a:endParaRPr lang="en-US" sz="1700" dirty="0"/>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151876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rmAutofit/>
          </a:bodyPr>
          <a:lstStyle/>
          <a:p>
            <a:r>
              <a:rPr lang="en-US" sz="2400" b="1" dirty="0"/>
              <a:t>COVID-19 Impacted Businesses Grant – ‘Shop In Utah’ (cont.)</a:t>
            </a:r>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008529"/>
            <a:ext cx="11288684" cy="4344867"/>
          </a:xfrm>
        </p:spPr>
        <p:txBody>
          <a:bodyPr>
            <a:normAutofit/>
          </a:bodyPr>
          <a:lstStyle/>
          <a:p>
            <a:pPr>
              <a:lnSpc>
                <a:spcPct val="100000"/>
              </a:lnSpc>
            </a:pPr>
            <a:r>
              <a:rPr lang="en-US" sz="1700" b="1" dirty="0"/>
              <a:t>Program Eligibility Questions  </a:t>
            </a:r>
          </a:p>
          <a:p>
            <a:pPr marL="285750" indent="-285750">
              <a:lnSpc>
                <a:spcPct val="100000"/>
              </a:lnSpc>
              <a:buFont typeface="Arial" panose="020B0604020202020204" pitchFamily="34" charset="0"/>
              <a:buChar char="•"/>
            </a:pPr>
            <a:r>
              <a:rPr lang="en-US" sz="1700" dirty="0"/>
              <a:t>Did your business experience a revenue decline due to the public emergency related to COVID-19? </a:t>
            </a:r>
          </a:p>
          <a:p>
            <a:pPr marL="285750" indent="-285750">
              <a:lnSpc>
                <a:spcPct val="100000"/>
              </a:lnSpc>
              <a:buFont typeface="Arial" panose="020B0604020202020204" pitchFamily="34" charset="0"/>
              <a:buChar char="•"/>
            </a:pPr>
            <a:r>
              <a:rPr lang="en-US" sz="1700" dirty="0"/>
              <a:t>Was your business in operation on March 1, 2020? </a:t>
            </a:r>
          </a:p>
          <a:p>
            <a:pPr marL="285750" indent="-285750">
              <a:lnSpc>
                <a:spcPct val="100000"/>
              </a:lnSpc>
              <a:buFont typeface="Arial" panose="020B0604020202020204" pitchFamily="34" charset="0"/>
              <a:buChar char="•"/>
            </a:pPr>
            <a:r>
              <a:rPr lang="en-US" sz="1700" dirty="0"/>
              <a:t>Has your business received funding from the COVID-19 Cultural Assistance Grant Program? </a:t>
            </a:r>
          </a:p>
          <a:p>
            <a:pPr marL="285750" indent="-285750">
              <a:lnSpc>
                <a:spcPct val="100000"/>
              </a:lnSpc>
              <a:buFont typeface="Arial" panose="020B0604020202020204" pitchFamily="34" charset="0"/>
              <a:buChar char="•"/>
            </a:pPr>
            <a:r>
              <a:rPr lang="en-US" sz="1700" dirty="0"/>
              <a:t>Does your business have 250 or fewer full-time employees? </a:t>
            </a:r>
          </a:p>
          <a:p>
            <a:pPr marL="285750" indent="-285750">
              <a:lnSpc>
                <a:spcPct val="100000"/>
              </a:lnSpc>
              <a:buFont typeface="Arial" panose="020B0604020202020204" pitchFamily="34" charset="0"/>
              <a:buChar char="•"/>
            </a:pPr>
            <a:r>
              <a:rPr lang="en-US" sz="1700" dirty="0"/>
              <a:t>How many full-time employees does your business have? </a:t>
            </a:r>
          </a:p>
          <a:p>
            <a:pPr marL="285750" indent="-285750">
              <a:lnSpc>
                <a:spcPct val="100000"/>
              </a:lnSpc>
              <a:buFont typeface="Arial" panose="020B0604020202020204" pitchFamily="34" charset="0"/>
              <a:buChar char="•"/>
            </a:pPr>
            <a:r>
              <a:rPr lang="en-US" sz="1700" dirty="0"/>
              <a:t>Does your business have employees that are physically located in Utah? </a:t>
            </a:r>
          </a:p>
          <a:p>
            <a:pPr marL="285750" indent="-285750">
              <a:lnSpc>
                <a:spcPct val="100000"/>
              </a:lnSpc>
              <a:buFont typeface="Arial" panose="020B0604020202020204" pitchFamily="34" charset="0"/>
              <a:buChar char="•"/>
            </a:pPr>
            <a:r>
              <a:rPr lang="en-US" sz="1700" dirty="0"/>
              <a:t>If awarded a grant, do you agree to provide a financial incentive that equals or exceeds 50% of the award amount for individuals or businesses to make purchases from your business?</a:t>
            </a:r>
          </a:p>
          <a:p>
            <a:pPr marL="285750" indent="-285750">
              <a:lnSpc>
                <a:spcPct val="100000"/>
              </a:lnSpc>
              <a:buFont typeface="Arial" panose="020B0604020202020204" pitchFamily="34" charset="0"/>
              <a:buChar char="•"/>
            </a:pPr>
            <a:r>
              <a:rPr lang="en-US" sz="1700" dirty="0"/>
              <a:t>Do you acknowledge that your business is required to keep records of the discounted goods and/or services and the records may be subject to audit?</a:t>
            </a:r>
          </a:p>
          <a:p>
            <a:pPr marL="285750" indent="-285750">
              <a:lnSpc>
                <a:spcPct val="100000"/>
              </a:lnSpc>
              <a:buFont typeface="Arial" panose="020B0604020202020204" pitchFamily="34" charset="0"/>
              <a:buChar char="•"/>
            </a:pPr>
            <a:r>
              <a:rPr lang="en-US" sz="1700" dirty="0"/>
              <a:t>How will the use of funds benefit the state economy?</a:t>
            </a:r>
          </a:p>
          <a:p>
            <a:pPr>
              <a:lnSpc>
                <a:spcPct val="100000"/>
              </a:lnSpc>
            </a:pPr>
            <a:endParaRPr lang="en-US" sz="1700" dirty="0"/>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133278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Autofit/>
          </a:bodyPr>
          <a:lstStyle/>
          <a:p>
            <a:r>
              <a:rPr lang="en-US" sz="2400" b="1" dirty="0"/>
              <a:t>COVID-19 PPE Support Grant Program  – ‘Safe In Utah’</a:t>
            </a:r>
            <a:r>
              <a:rPr lang="en-US" sz="2400" dirty="0"/>
              <a:t/>
            </a:r>
            <a:br>
              <a:rPr lang="en-US" sz="2400" dirty="0"/>
            </a:br>
            <a:endParaRPr lang="en-US" sz="2400" b="1" dirty="0"/>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008529"/>
            <a:ext cx="11288684" cy="4344867"/>
          </a:xfrm>
        </p:spPr>
        <p:txBody>
          <a:bodyPr>
            <a:normAutofit fontScale="77500" lnSpcReduction="20000"/>
          </a:bodyPr>
          <a:lstStyle/>
          <a:p>
            <a:pPr marL="285750" indent="-285750">
              <a:lnSpc>
                <a:spcPct val="120000"/>
              </a:lnSpc>
              <a:buFont typeface="Arial" panose="020B0604020202020204" pitchFamily="34" charset="0"/>
              <a:buChar char="•"/>
            </a:pPr>
            <a:r>
              <a:rPr lang="en-US" sz="1600" dirty="0"/>
              <a:t>$5 million </a:t>
            </a:r>
          </a:p>
          <a:p>
            <a:pPr marL="285750" indent="-285750">
              <a:lnSpc>
                <a:spcPct val="120000"/>
              </a:lnSpc>
              <a:buFont typeface="Arial" panose="020B0604020202020204" pitchFamily="34" charset="0"/>
              <a:buChar char="•"/>
            </a:pPr>
            <a:r>
              <a:rPr lang="en-US" sz="1600" dirty="0"/>
              <a:t>Provides grants to businesses to improve workplace safety for workers and customers during the COVID-19 pandemic through measures such as PPE purchases, workplace redesigns, signage, and technology solutions that allow for distance working.</a:t>
            </a:r>
          </a:p>
          <a:p>
            <a:pPr marL="285750" indent="-285750">
              <a:lnSpc>
                <a:spcPct val="120000"/>
              </a:lnSpc>
              <a:buFont typeface="Arial" panose="020B0604020202020204" pitchFamily="34" charset="0"/>
              <a:buChar char="•"/>
            </a:pPr>
            <a:r>
              <a:rPr lang="en-US" sz="1600" dirty="0">
                <a:solidFill>
                  <a:srgbClr val="C00000"/>
                </a:solidFill>
              </a:rPr>
              <a:t>Recommending cap of $50,000 per eligible applicant</a:t>
            </a:r>
          </a:p>
          <a:p>
            <a:pPr marL="285750" indent="-285750">
              <a:lnSpc>
                <a:spcPct val="120000"/>
              </a:lnSpc>
              <a:buFont typeface="Arial" panose="020B0604020202020204" pitchFamily="34" charset="0"/>
              <a:buChar char="•"/>
            </a:pPr>
            <a:r>
              <a:rPr lang="en-US" sz="1600" dirty="0">
                <a:solidFill>
                  <a:srgbClr val="C00000"/>
                </a:solidFill>
              </a:rPr>
              <a:t>Per business entity award (regardless of multiple locations)</a:t>
            </a:r>
            <a:r>
              <a:rPr lang="en-US" sz="1600" b="1" dirty="0"/>
              <a:t> </a:t>
            </a:r>
            <a:endParaRPr lang="en-US" sz="1600" dirty="0">
              <a:solidFill>
                <a:srgbClr val="C00000"/>
              </a:solidFill>
            </a:endParaRPr>
          </a:p>
          <a:p>
            <a:pPr>
              <a:lnSpc>
                <a:spcPct val="120000"/>
              </a:lnSpc>
            </a:pPr>
            <a:r>
              <a:rPr lang="en-US" sz="1700" b="1" dirty="0"/>
              <a:t>To be eligible for the program, applicants must</a:t>
            </a:r>
          </a:p>
          <a:p>
            <a:pPr marL="285750" indent="-285750">
              <a:lnSpc>
                <a:spcPct val="120000"/>
              </a:lnSpc>
              <a:buFont typeface="Arial" panose="020B0604020202020204" pitchFamily="34" charset="0"/>
              <a:buChar char="•"/>
            </a:pPr>
            <a:r>
              <a:rPr lang="en-US" sz="1700" dirty="0"/>
              <a:t>demonstrate that the business entity has incurred COVID-19 expenses or certify that the business entity will spend grant funds on COVID-19 expenses; </a:t>
            </a:r>
          </a:p>
          <a:p>
            <a:pPr marL="285750" indent="-285750">
              <a:lnSpc>
                <a:spcPct val="120000"/>
              </a:lnSpc>
              <a:buFont typeface="Arial" panose="020B0604020202020204" pitchFamily="34" charset="0"/>
              <a:buChar char="•"/>
            </a:pPr>
            <a:r>
              <a:rPr lang="en-US" sz="1700" dirty="0"/>
              <a:t>COVID-19 expenses include; personal protection equipment, cleaning and sanitizing supplies, signage providing public health guidelines, technology upgrades related to teleworking, or costs for office redesign to provide additional distance between individuals  </a:t>
            </a:r>
          </a:p>
          <a:p>
            <a:pPr marL="285750" indent="-285750">
              <a:lnSpc>
                <a:spcPct val="120000"/>
              </a:lnSpc>
              <a:buFont typeface="Arial" panose="020B0604020202020204" pitchFamily="34" charset="0"/>
              <a:buChar char="•"/>
            </a:pPr>
            <a:r>
              <a:rPr lang="en-US" sz="1700" dirty="0"/>
              <a:t>describe to the office the business entity's actual or anticipated cost to comply with public health guidelines on safely returning employees to work. </a:t>
            </a:r>
          </a:p>
          <a:p>
            <a:pPr>
              <a:lnSpc>
                <a:spcPct val="120000"/>
              </a:lnSpc>
            </a:pPr>
            <a:r>
              <a:rPr lang="en-US" sz="1700" b="1" dirty="0"/>
              <a:t>Limitations</a:t>
            </a:r>
          </a:p>
          <a:p>
            <a:pPr marL="285750" indent="-285750">
              <a:lnSpc>
                <a:spcPct val="120000"/>
              </a:lnSpc>
              <a:buFont typeface="Arial" panose="020B0604020202020204" pitchFamily="34" charset="0"/>
              <a:buChar char="•"/>
            </a:pPr>
            <a:r>
              <a:rPr lang="en-US" sz="1700" dirty="0"/>
              <a:t>the lesser of the amount of the business entity's actual COVID-19 expenses; or $100 per full-time equivalent employee. </a:t>
            </a:r>
          </a:p>
          <a:p>
            <a:pPr marL="285750" indent="-285750">
              <a:lnSpc>
                <a:spcPct val="120000"/>
              </a:lnSpc>
              <a:buFont typeface="Arial" panose="020B0604020202020204" pitchFamily="34" charset="0"/>
              <a:buChar char="•"/>
            </a:pPr>
            <a:r>
              <a:rPr lang="en-US" sz="1700" dirty="0"/>
              <a:t>75% of awards must go to businesses with less than 250 full-time equivalent employees for applications received before August 31st. </a:t>
            </a:r>
          </a:p>
          <a:p>
            <a:pPr>
              <a:lnSpc>
                <a:spcPct val="120000"/>
              </a:lnSpc>
            </a:pPr>
            <a:endParaRPr lang="en-US" sz="1700" dirty="0"/>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30230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1D8D-19C5-1644-BB6F-86C2B82F4846}"/>
              </a:ext>
            </a:extLst>
          </p:cNvPr>
          <p:cNvSpPr>
            <a:spLocks noGrp="1"/>
          </p:cNvSpPr>
          <p:nvPr>
            <p:ph type="title"/>
          </p:nvPr>
        </p:nvSpPr>
        <p:spPr/>
        <p:txBody>
          <a:bodyPr>
            <a:noAutofit/>
          </a:bodyPr>
          <a:lstStyle/>
          <a:p>
            <a:r>
              <a:rPr lang="en-US" sz="2400" b="1" dirty="0"/>
              <a:t>COVID-19 PPE Support Grant Program  – ‘Safe In Utah’ (cont.)</a:t>
            </a:r>
            <a:r>
              <a:rPr lang="en-US" sz="2400" dirty="0"/>
              <a:t/>
            </a:r>
            <a:br>
              <a:rPr lang="en-US" sz="2400" dirty="0"/>
            </a:br>
            <a:endParaRPr lang="en-US" sz="2400" b="1" dirty="0"/>
          </a:p>
        </p:txBody>
      </p:sp>
      <p:sp>
        <p:nvSpPr>
          <p:cNvPr id="3" name="Text Placeholder 2">
            <a:extLst>
              <a:ext uri="{FF2B5EF4-FFF2-40B4-BE49-F238E27FC236}">
                <a16:creationId xmlns:a16="http://schemas.microsoft.com/office/drawing/2014/main" xmlns="" id="{66C568F2-519F-A74E-8849-75CBC470E977}"/>
              </a:ext>
            </a:extLst>
          </p:cNvPr>
          <p:cNvSpPr>
            <a:spLocks noGrp="1"/>
          </p:cNvSpPr>
          <p:nvPr>
            <p:ph type="body" idx="1"/>
          </p:nvPr>
        </p:nvSpPr>
        <p:spPr>
          <a:xfrm>
            <a:off x="473826" y="1008529"/>
            <a:ext cx="11288684" cy="4344867"/>
          </a:xfrm>
        </p:spPr>
        <p:txBody>
          <a:bodyPr>
            <a:normAutofit/>
          </a:bodyPr>
          <a:lstStyle/>
          <a:p>
            <a:pPr>
              <a:lnSpc>
                <a:spcPct val="100000"/>
              </a:lnSpc>
            </a:pPr>
            <a:r>
              <a:rPr lang="en-US" sz="1700" b="1" dirty="0"/>
              <a:t>Documentation Requirements</a:t>
            </a:r>
          </a:p>
          <a:p>
            <a:pPr marL="285750" indent="-285750">
              <a:lnSpc>
                <a:spcPct val="100000"/>
              </a:lnSpc>
              <a:buFont typeface="Arial" panose="020B0604020202020204" pitchFamily="34" charset="0"/>
              <a:buChar char="•"/>
            </a:pPr>
            <a:r>
              <a:rPr lang="en-US" sz="1700" dirty="0"/>
              <a:t>Completed and signed W-9  </a:t>
            </a:r>
          </a:p>
          <a:p>
            <a:pPr marL="285750" indent="-285750">
              <a:lnSpc>
                <a:spcPct val="100000"/>
              </a:lnSpc>
              <a:buFont typeface="Arial" panose="020B0604020202020204" pitchFamily="34" charset="0"/>
              <a:buChar char="•"/>
            </a:pPr>
            <a:r>
              <a:rPr lang="en-US" sz="1700" dirty="0"/>
              <a:t>Evidence of COVID-19 expenses incurred or an estimate of expenses that will be incurred prior to December 31, 2020 </a:t>
            </a:r>
          </a:p>
          <a:p>
            <a:pPr>
              <a:lnSpc>
                <a:spcPct val="100000"/>
              </a:lnSpc>
            </a:pPr>
            <a:r>
              <a:rPr lang="en-US" sz="1700" b="1" dirty="0"/>
              <a:t>Program Eligibility Questions  </a:t>
            </a:r>
          </a:p>
          <a:p>
            <a:pPr marL="285750" indent="-285750">
              <a:lnSpc>
                <a:spcPct val="100000"/>
              </a:lnSpc>
              <a:buFont typeface="Arial" panose="020B0604020202020204" pitchFamily="34" charset="0"/>
              <a:buChar char="•"/>
            </a:pPr>
            <a:r>
              <a:rPr lang="en-US" sz="1700" dirty="0"/>
              <a:t>Did your business experience a revenue decline due to the public emergency related to COVID-19? </a:t>
            </a:r>
          </a:p>
          <a:p>
            <a:pPr marL="285750" indent="-285750">
              <a:lnSpc>
                <a:spcPct val="100000"/>
              </a:lnSpc>
              <a:buFont typeface="Arial" panose="020B0604020202020204" pitchFamily="34" charset="0"/>
              <a:buChar char="•"/>
            </a:pPr>
            <a:r>
              <a:rPr lang="en-US" sz="1700" dirty="0"/>
              <a:t>Was your business in operation on March 1, 2020? </a:t>
            </a:r>
          </a:p>
          <a:p>
            <a:pPr marL="285750" indent="-285750">
              <a:lnSpc>
                <a:spcPct val="100000"/>
              </a:lnSpc>
              <a:buFont typeface="Arial" panose="020B0604020202020204" pitchFamily="34" charset="0"/>
              <a:buChar char="•"/>
            </a:pPr>
            <a:r>
              <a:rPr lang="en-US" sz="1700" dirty="0"/>
              <a:t>Does your business have 250 or fewer full-time employees? </a:t>
            </a:r>
          </a:p>
          <a:p>
            <a:pPr marL="285750" indent="-285750">
              <a:lnSpc>
                <a:spcPct val="100000"/>
              </a:lnSpc>
              <a:buFont typeface="Arial" panose="020B0604020202020204" pitchFamily="34" charset="0"/>
              <a:buChar char="•"/>
            </a:pPr>
            <a:r>
              <a:rPr lang="en-US" sz="1700" dirty="0"/>
              <a:t>Does your business have employees that are physically located in Utah? </a:t>
            </a:r>
          </a:p>
          <a:p>
            <a:pPr marL="285750" indent="-285750">
              <a:lnSpc>
                <a:spcPct val="100000"/>
              </a:lnSpc>
              <a:buFont typeface="Arial" panose="020B0604020202020204" pitchFamily="34" charset="0"/>
              <a:buChar char="•"/>
            </a:pPr>
            <a:r>
              <a:rPr lang="en-US" sz="1700" dirty="0"/>
              <a:t>Your business has incurred COVID-19 expenses or if awarded a grant, you agree to use the funds to purchase COVID-19 expenses? </a:t>
            </a:r>
          </a:p>
          <a:p>
            <a:pPr marL="285750" indent="-285750">
              <a:lnSpc>
                <a:spcPct val="100000"/>
              </a:lnSpc>
              <a:buFont typeface="Arial" panose="020B0604020202020204" pitchFamily="34" charset="0"/>
              <a:buChar char="•"/>
            </a:pPr>
            <a:r>
              <a:rPr lang="en-US" sz="1700" dirty="0"/>
              <a:t>Question: Do you acknowledge that your business may be subject to audit?</a:t>
            </a:r>
          </a:p>
          <a:p>
            <a:pPr>
              <a:lnSpc>
                <a:spcPct val="100000"/>
              </a:lnSpc>
            </a:pPr>
            <a:endParaRPr lang="en-US" sz="1700" dirty="0"/>
          </a:p>
        </p:txBody>
      </p:sp>
      <p:pic>
        <p:nvPicPr>
          <p:cNvPr id="4" name="Picture 3">
            <a:extLst>
              <a:ext uri="{FF2B5EF4-FFF2-40B4-BE49-F238E27FC236}">
                <a16:creationId xmlns:a16="http://schemas.microsoft.com/office/drawing/2014/main" xmlns="" id="{75BF7A99-19DC-8243-BA96-9E22556E80CC}"/>
              </a:ext>
            </a:extLst>
          </p:cNvPr>
          <p:cNvPicPr>
            <a:picLocks noChangeAspect="1"/>
          </p:cNvPicPr>
          <p:nvPr/>
        </p:nvPicPr>
        <p:blipFill>
          <a:blip r:embed="rId2"/>
          <a:stretch>
            <a:fillRect/>
          </a:stretch>
        </p:blipFill>
        <p:spPr>
          <a:xfrm>
            <a:off x="1210" y="5700053"/>
            <a:ext cx="12215722" cy="1157947"/>
          </a:xfrm>
          <a:prstGeom prst="rect">
            <a:avLst/>
          </a:prstGeom>
        </p:spPr>
      </p:pic>
    </p:spTree>
    <p:extLst>
      <p:ext uri="{BB962C8B-B14F-4D97-AF65-F5344CB8AC3E}">
        <p14:creationId xmlns:p14="http://schemas.microsoft.com/office/powerpoint/2010/main" val="2052631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923</Words>
  <Application>Microsoft Office PowerPoint</Application>
  <PresentationFormat>Custom</PresentationFormat>
  <Paragraphs>97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Utah COVID-19 Response  </vt:lpstr>
      <vt:lpstr>HB 5010</vt:lpstr>
      <vt:lpstr>HB 5010</vt:lpstr>
      <vt:lpstr>Grant Program Outreach – Leveraging the statewide ‘In Utah’ Campaign</vt:lpstr>
      <vt:lpstr>COVID-19 Impacted Businesses Grant – ‘Shop In Utah’ </vt:lpstr>
      <vt:lpstr>COVID-19 Impacted Businesses Grant – ‘Shop In Utah’ </vt:lpstr>
      <vt:lpstr>COVID-19 Impacted Businesses Grant – ‘Shop In Utah’ (cont.)</vt:lpstr>
      <vt:lpstr>COVID-19 PPE Support Grant Program  – ‘Safe In Utah’ </vt:lpstr>
      <vt:lpstr>COVID-19 PPE Support Grant Program  – ‘Safe In Utah’ (cont.) </vt:lpstr>
      <vt:lpstr>ComRent Adjustments  </vt:lpstr>
      <vt:lpstr>Grant Program  – Customer Service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Dane Ishihara</cp:lastModifiedBy>
  <cp:revision>37</cp:revision>
  <dcterms:created xsi:type="dcterms:W3CDTF">2020-05-14T21:54:35Z</dcterms:created>
  <dcterms:modified xsi:type="dcterms:W3CDTF">2020-07-14T15:54:27Z</dcterms:modified>
</cp:coreProperties>
</file>